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6" r:id="rId4"/>
    <p:sldId id="267" r:id="rId5"/>
    <p:sldId id="261" r:id="rId6"/>
    <p:sldId id="270" r:id="rId7"/>
    <p:sldId id="271" r:id="rId8"/>
    <p:sldId id="273" r:id="rId9"/>
    <p:sldId id="274" r:id="rId10"/>
    <p:sldId id="275" r:id="rId11"/>
    <p:sldId id="276" r:id="rId12"/>
    <p:sldId id="265" r:id="rId13"/>
  </p:sldIdLst>
  <p:sldSz cx="12192000" cy="6858000"/>
  <p:notesSz cx="6858000" cy="9144000"/>
  <p:embeddedFontLst>
    <p:embeddedFont>
      <p:font typeface="Zpix" panose="02000000000000000000" pitchFamily="2" charset="-120"/>
      <p:regular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75DCB02-9BB8-47FD-8907-85C794F793BA}" styleName="佈景主題樣式 1 - 輔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0294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0091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93090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6087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2115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4207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8622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5244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360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4925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504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39BFB-B39D-4999-B7B9-BB63697E0387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5E632E-038D-4B7A-877C-99902017AD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4108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Depixelizing Pixel Art in Real Time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altLang="zh-TW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Team:</a:t>
            </a:r>
          </a:p>
          <a:p>
            <a:pPr algn="l"/>
            <a:r>
              <a:rPr lang="en-US" altLang="zh-TW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 M10615003 </a:t>
            </a:r>
            <a:r>
              <a:rPr lang="zh-TW" altLang="en-US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陳彥霖</a:t>
            </a:r>
            <a:endParaRPr lang="en-US" altLang="zh-TW" sz="1200" dirty="0" smtClean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  <a:p>
            <a:pPr algn="l"/>
            <a:r>
              <a:rPr lang="en-US" altLang="zh-TW" dirty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M10615107 </a:t>
            </a:r>
            <a:r>
              <a:rPr lang="zh-TW" altLang="en-US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黃弘文</a:t>
            </a:r>
            <a:endParaRPr lang="en-US" altLang="zh-TW" dirty="0" smtClean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82334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altLang="zh-TW" dirty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Time Complexity Analysis cont.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TW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向右箭號 8"/>
          <p:cNvSpPr/>
          <p:nvPr/>
        </p:nvSpPr>
        <p:spPr>
          <a:xfrm>
            <a:off x="5270066" y="2852779"/>
            <a:ext cx="340659" cy="2599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2134186" y="4625741"/>
            <a:ext cx="9014006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: Get two Splines in Cell and four splines connected by them</a:t>
            </a: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Smooth the gradient between </a:t>
            </a: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CPU Time : Big Constant * Pixels </a:t>
            </a: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GPU Time :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Big Constant * Pixels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 threads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圖片 20"/>
          <p:cNvPicPr>
            <a:picLocks noChangeAspect="1"/>
          </p:cNvPicPr>
          <p:nvPr/>
        </p:nvPicPr>
        <p:blipFill rotWithShape="1">
          <a:blip r:embed="rId2"/>
          <a:srcRect l="49963" r="34729"/>
          <a:stretch/>
        </p:blipFill>
        <p:spPr>
          <a:xfrm>
            <a:off x="2617695" y="1605198"/>
            <a:ext cx="2420470" cy="2755138"/>
          </a:xfrm>
          <a:prstGeom prst="rect">
            <a:avLst/>
          </a:prstGeom>
        </p:spPr>
      </p:pic>
      <p:pic>
        <p:nvPicPr>
          <p:cNvPr id="22" name="圖片 21"/>
          <p:cNvPicPr>
            <a:picLocks noChangeAspect="1"/>
          </p:cNvPicPr>
          <p:nvPr/>
        </p:nvPicPr>
        <p:blipFill rotWithShape="1">
          <a:blip r:embed="rId2"/>
          <a:srcRect l="65754" r="18598"/>
          <a:stretch/>
        </p:blipFill>
        <p:spPr>
          <a:xfrm>
            <a:off x="5842626" y="1605198"/>
            <a:ext cx="2474259" cy="2755138"/>
          </a:xfrm>
          <a:prstGeom prst="rect">
            <a:avLst/>
          </a:prstGeom>
        </p:spPr>
      </p:pic>
      <p:grpSp>
        <p:nvGrpSpPr>
          <p:cNvPr id="8" name="群組 7"/>
          <p:cNvGrpSpPr/>
          <p:nvPr/>
        </p:nvGrpSpPr>
        <p:grpSpPr>
          <a:xfrm>
            <a:off x="8475887" y="1960072"/>
            <a:ext cx="1753804" cy="2305368"/>
            <a:chOff x="8726899" y="1922386"/>
            <a:chExt cx="1753804" cy="2305368"/>
          </a:xfrm>
        </p:grpSpPr>
        <p:sp>
          <p:nvSpPr>
            <p:cNvPr id="7" name="手繪多邊形 6"/>
            <p:cNvSpPr/>
            <p:nvPr/>
          </p:nvSpPr>
          <p:spPr>
            <a:xfrm>
              <a:off x="8726899" y="1922386"/>
              <a:ext cx="1753804" cy="2305368"/>
            </a:xfrm>
            <a:custGeom>
              <a:avLst/>
              <a:gdLst>
                <a:gd name="connsiteX0" fmla="*/ 2318 w 1753804"/>
                <a:gd name="connsiteY0" fmla="*/ 770035 h 2305368"/>
                <a:gd name="connsiteX1" fmla="*/ 199542 w 1753804"/>
                <a:gd name="connsiteY1" fmla="*/ 1047941 h 2305368"/>
                <a:gd name="connsiteX2" fmla="*/ 387801 w 1753804"/>
                <a:gd name="connsiteY2" fmla="*/ 779000 h 2305368"/>
                <a:gd name="connsiteX3" fmla="*/ 620883 w 1753804"/>
                <a:gd name="connsiteY3" fmla="*/ 465235 h 2305368"/>
                <a:gd name="connsiteX4" fmla="*/ 1167730 w 1753804"/>
                <a:gd name="connsiteY4" fmla="*/ 465235 h 2305368"/>
                <a:gd name="connsiteX5" fmla="*/ 1418742 w 1753804"/>
                <a:gd name="connsiteY5" fmla="*/ 2060953 h 2305368"/>
                <a:gd name="connsiteX6" fmla="*/ 1750436 w 1753804"/>
                <a:gd name="connsiteY6" fmla="*/ 2123706 h 2305368"/>
                <a:gd name="connsiteX7" fmla="*/ 1562177 w 1753804"/>
                <a:gd name="connsiteY7" fmla="*/ 357659 h 2305368"/>
                <a:gd name="connsiteX8" fmla="*/ 1122906 w 1753804"/>
                <a:gd name="connsiteY8" fmla="*/ 8035 h 2305368"/>
                <a:gd name="connsiteX9" fmla="*/ 405730 w 1753804"/>
                <a:gd name="connsiteY9" fmla="*/ 133541 h 2305368"/>
                <a:gd name="connsiteX10" fmla="*/ 109895 w 1753804"/>
                <a:gd name="connsiteY10" fmla="*/ 375588 h 2305368"/>
                <a:gd name="connsiteX11" fmla="*/ 2318 w 1753804"/>
                <a:gd name="connsiteY11" fmla="*/ 770035 h 2305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3804" h="2305368">
                  <a:moveTo>
                    <a:pt x="2318" y="770035"/>
                  </a:moveTo>
                  <a:cubicBezTo>
                    <a:pt x="17259" y="882094"/>
                    <a:pt x="135295" y="1046447"/>
                    <a:pt x="199542" y="1047941"/>
                  </a:cubicBezTo>
                  <a:cubicBezTo>
                    <a:pt x="263789" y="1049435"/>
                    <a:pt x="317578" y="876118"/>
                    <a:pt x="387801" y="779000"/>
                  </a:cubicBezTo>
                  <a:cubicBezTo>
                    <a:pt x="458024" y="681882"/>
                    <a:pt x="490895" y="517529"/>
                    <a:pt x="620883" y="465235"/>
                  </a:cubicBezTo>
                  <a:cubicBezTo>
                    <a:pt x="750871" y="412941"/>
                    <a:pt x="1034754" y="199282"/>
                    <a:pt x="1167730" y="465235"/>
                  </a:cubicBezTo>
                  <a:cubicBezTo>
                    <a:pt x="1300707" y="731188"/>
                    <a:pt x="1321624" y="1784541"/>
                    <a:pt x="1418742" y="2060953"/>
                  </a:cubicBezTo>
                  <a:cubicBezTo>
                    <a:pt x="1515860" y="2337365"/>
                    <a:pt x="1726530" y="2407588"/>
                    <a:pt x="1750436" y="2123706"/>
                  </a:cubicBezTo>
                  <a:cubicBezTo>
                    <a:pt x="1774342" y="1839824"/>
                    <a:pt x="1666765" y="710271"/>
                    <a:pt x="1562177" y="357659"/>
                  </a:cubicBezTo>
                  <a:cubicBezTo>
                    <a:pt x="1457589" y="5047"/>
                    <a:pt x="1315647" y="45388"/>
                    <a:pt x="1122906" y="8035"/>
                  </a:cubicBezTo>
                  <a:cubicBezTo>
                    <a:pt x="930165" y="-29318"/>
                    <a:pt x="574565" y="72282"/>
                    <a:pt x="405730" y="133541"/>
                  </a:cubicBezTo>
                  <a:cubicBezTo>
                    <a:pt x="236895" y="194800"/>
                    <a:pt x="172648" y="263529"/>
                    <a:pt x="109895" y="375588"/>
                  </a:cubicBezTo>
                  <a:cubicBezTo>
                    <a:pt x="47142" y="487647"/>
                    <a:pt x="-12623" y="657976"/>
                    <a:pt x="2318" y="770035"/>
                  </a:cubicBezTo>
                  <a:close/>
                </a:path>
              </a:pathLst>
            </a:cu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8726899" y="2721581"/>
              <a:ext cx="394447" cy="421342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76015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Time Complexity Analysis cont.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TW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向右箭號 8"/>
          <p:cNvSpPr/>
          <p:nvPr/>
        </p:nvSpPr>
        <p:spPr>
          <a:xfrm>
            <a:off x="5270066" y="2852779"/>
            <a:ext cx="340659" cy="2599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1145766" y="4760818"/>
            <a:ext cx="990046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: Rasterize Every Pixel By deal with Up to two splines in Every cell</a:t>
            </a:r>
          </a:p>
          <a:p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By determinate inside/outside two splines</a:t>
            </a: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CPU Time : Big Constant * Pixels </a:t>
            </a: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GPU Time :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Big Constant * Pixels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 threads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圖片 20"/>
          <p:cNvPicPr>
            <a:picLocks noChangeAspect="1"/>
          </p:cNvPicPr>
          <p:nvPr/>
        </p:nvPicPr>
        <p:blipFill rotWithShape="1">
          <a:blip r:embed="rId2"/>
          <a:srcRect l="81450" r="-4242"/>
          <a:stretch/>
        </p:blipFill>
        <p:spPr>
          <a:xfrm>
            <a:off x="5931682" y="1605198"/>
            <a:ext cx="3603811" cy="2755138"/>
          </a:xfrm>
          <a:prstGeom prst="rect">
            <a:avLst/>
          </a:prstGeom>
        </p:spPr>
      </p:pic>
      <p:pic>
        <p:nvPicPr>
          <p:cNvPr id="22" name="圖片 21"/>
          <p:cNvPicPr>
            <a:picLocks noChangeAspect="1"/>
          </p:cNvPicPr>
          <p:nvPr/>
        </p:nvPicPr>
        <p:blipFill rotWithShape="1">
          <a:blip r:embed="rId2"/>
          <a:srcRect l="65754" r="18598"/>
          <a:stretch/>
        </p:blipFill>
        <p:spPr>
          <a:xfrm>
            <a:off x="2474850" y="1605198"/>
            <a:ext cx="2474259" cy="275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334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Thank You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13649"/>
            <a:ext cx="2594956" cy="1902968"/>
          </a:xfrm>
        </p:spPr>
      </p:pic>
      <p:pic>
        <p:nvPicPr>
          <p:cNvPr id="5" name="內容版面配置區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433156" y="2513649"/>
            <a:ext cx="2594956" cy="1902968"/>
          </a:xfrm>
          <a:prstGeom prst="rect">
            <a:avLst/>
          </a:prstGeom>
        </p:spPr>
      </p:pic>
      <p:pic>
        <p:nvPicPr>
          <p:cNvPr id="6" name="內容版面配置區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8112" y="2513649"/>
            <a:ext cx="2594956" cy="1902968"/>
          </a:xfrm>
          <a:prstGeom prst="rect">
            <a:avLst/>
          </a:prstGeom>
        </p:spPr>
      </p:pic>
      <p:pic>
        <p:nvPicPr>
          <p:cNvPr id="7" name="內容版面配置區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623068" y="2513649"/>
            <a:ext cx="2594956" cy="1902968"/>
          </a:xfrm>
          <a:prstGeom prst="rect">
            <a:avLst/>
          </a:prstGeom>
        </p:spPr>
      </p:pic>
      <p:pic>
        <p:nvPicPr>
          <p:cNvPr id="8" name="內容版面配置區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838200" y="4416617"/>
            <a:ext cx="2594956" cy="1902968"/>
          </a:xfrm>
          <a:prstGeom prst="rect">
            <a:avLst/>
          </a:prstGeom>
        </p:spPr>
      </p:pic>
      <p:pic>
        <p:nvPicPr>
          <p:cNvPr id="9" name="內容版面配置區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3433156" y="4416617"/>
            <a:ext cx="2594956" cy="1902968"/>
          </a:xfrm>
          <a:prstGeom prst="rect">
            <a:avLst/>
          </a:prstGeom>
        </p:spPr>
      </p:pic>
      <p:pic>
        <p:nvPicPr>
          <p:cNvPr id="10" name="內容版面配置區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6028112" y="4416617"/>
            <a:ext cx="2594956" cy="1902968"/>
          </a:xfrm>
          <a:prstGeom prst="rect">
            <a:avLst/>
          </a:prstGeom>
        </p:spPr>
      </p:pic>
      <p:pic>
        <p:nvPicPr>
          <p:cNvPr id="11" name="內容版面配置區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8623068" y="4416617"/>
            <a:ext cx="2594956" cy="1902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317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5335587"/>
              </p:ext>
            </p:extLst>
          </p:nvPr>
        </p:nvGraphicFramePr>
        <p:xfrm>
          <a:off x="4826835" y="2539063"/>
          <a:ext cx="2880000" cy="288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4787">
                  <a:extLst>
                    <a:ext uri="{9D8B030D-6E8A-4147-A177-3AD203B41FA5}">
                      <a16:colId xmlns:a16="http://schemas.microsoft.com/office/drawing/2014/main" val="533788529"/>
                    </a:ext>
                  </a:extLst>
                </a:gridCol>
                <a:gridCol w="965213">
                  <a:extLst>
                    <a:ext uri="{9D8B030D-6E8A-4147-A177-3AD203B41FA5}">
                      <a16:colId xmlns:a16="http://schemas.microsoft.com/office/drawing/2014/main" val="1901346564"/>
                    </a:ext>
                  </a:extLst>
                </a:gridCol>
              </a:tblGrid>
              <a:tr h="32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Part</a:t>
                      </a:r>
                      <a:endParaRPr lang="zh-TW" altLang="en-US" sz="12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Time (ms)</a:t>
                      </a:r>
                      <a:endParaRPr lang="zh-TW" altLang="en-US" sz="12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107812"/>
                  </a:ext>
                </a:extLst>
              </a:tr>
              <a:tr h="32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SimilarGraph</a:t>
                      </a:r>
                      <a:endParaRPr lang="zh-TW" altLang="en-US" sz="12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0.011456</a:t>
                      </a:r>
                      <a:endParaRPr lang="zh-TW" altLang="en-US" sz="12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3205365"/>
                  </a:ext>
                </a:extLst>
              </a:tr>
              <a:tr h="32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Valence</a:t>
                      </a:r>
                      <a:endParaRPr lang="zh-TW" altLang="en-US" sz="12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0.015456</a:t>
                      </a:r>
                      <a:endParaRPr lang="zh-TW" altLang="en-US" sz="12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0184382"/>
                  </a:ext>
                </a:extLst>
              </a:tr>
              <a:tr h="32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EliminateCross</a:t>
                      </a:r>
                      <a:endParaRPr lang="zh-TW" altLang="en-US" sz="12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0.059136</a:t>
                      </a:r>
                      <a:endParaRPr lang="zh-TW" altLang="en-US" sz="12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2716242"/>
                  </a:ext>
                </a:extLst>
              </a:tr>
              <a:tr h="32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CellGraph</a:t>
                      </a:r>
                      <a:endParaRPr lang="zh-TW" altLang="en-US" sz="12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0.018688</a:t>
                      </a:r>
                      <a:endParaRPr lang="zh-TW" altLang="en-US" sz="12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136201"/>
                  </a:ext>
                </a:extLst>
              </a:tr>
              <a:tr h="32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Optimize</a:t>
                      </a:r>
                      <a:endParaRPr lang="zh-TW" altLang="en-US" sz="12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0.034176</a:t>
                      </a:r>
                      <a:endParaRPr lang="zh-TW" altLang="en-US" sz="12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762874"/>
                  </a:ext>
                </a:extLst>
              </a:tr>
              <a:tr h="32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CorrectedPositions</a:t>
                      </a:r>
                      <a:endParaRPr lang="zh-TW" altLang="en-US" sz="12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0.005536</a:t>
                      </a:r>
                      <a:endParaRPr lang="zh-TW" altLang="en-US" sz="12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6243307"/>
                  </a:ext>
                </a:extLst>
              </a:tr>
              <a:tr h="32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Rasterizer(600x600)</a:t>
                      </a:r>
                      <a:endParaRPr lang="zh-TW" altLang="en-US" sz="12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 smtClean="0"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7.17059</a:t>
                      </a:r>
                      <a:endParaRPr lang="zh-TW" altLang="en-US" sz="12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401555"/>
                  </a:ext>
                </a:extLst>
              </a:tr>
              <a:tr h="32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 smtClean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Total</a:t>
                      </a:r>
                      <a:endParaRPr lang="zh-TW" altLang="en-US" sz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b="0" i="0" kern="12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Zpix" panose="02000000000000000000" pitchFamily="2" charset="-120"/>
                          <a:cs typeface="Times New Roman" panose="02020603050405020304" pitchFamily="18" charset="0"/>
                        </a:rPr>
                        <a:t>7.315038</a:t>
                      </a:r>
                      <a:endParaRPr lang="zh-TW" altLang="en-US" sz="12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9096577"/>
                  </a:ext>
                </a:extLst>
              </a:tr>
            </a:tbl>
          </a:graphicData>
        </a:graphic>
      </p:graphicFrame>
      <p:sp>
        <p:nvSpPr>
          <p:cNvPr id="6" name="矩形 5"/>
          <p:cNvSpPr/>
          <p:nvPr/>
        </p:nvSpPr>
        <p:spPr>
          <a:xfrm>
            <a:off x="4826835" y="2539063"/>
            <a:ext cx="2880000" cy="2880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Black Box</a:t>
            </a:r>
          </a:p>
          <a:p>
            <a:pPr algn="ctr"/>
            <a:r>
              <a:rPr lang="en-US" altLang="zh-TW" sz="3200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(Real Time)</a:t>
            </a: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5798" y="2665350"/>
            <a:ext cx="2671887" cy="2671887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Background (</a:t>
            </a:r>
            <a:r>
              <a:rPr lang="en-US" altLang="zh-TW" dirty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Pixel-art </a:t>
            </a:r>
            <a:r>
              <a:rPr lang="en-US" altLang="zh-TW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scaling)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Our goal</a:t>
            </a:r>
            <a:r>
              <a:rPr lang="zh-TW" altLang="en-US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 </a:t>
            </a:r>
            <a:endParaRPr lang="en-US" altLang="zh-TW" dirty="0" smtClean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539063"/>
            <a:ext cx="3139672" cy="288000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5798" y="2539063"/>
            <a:ext cx="2702085" cy="2880000"/>
          </a:xfrm>
          <a:prstGeom prst="rect">
            <a:avLst/>
          </a:prstGeom>
        </p:spPr>
      </p:pic>
      <p:sp>
        <p:nvSpPr>
          <p:cNvPr id="8" name="向右箭號 7"/>
          <p:cNvSpPr/>
          <p:nvPr/>
        </p:nvSpPr>
        <p:spPr>
          <a:xfrm>
            <a:off x="3977872" y="3829447"/>
            <a:ext cx="722465" cy="3436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7770084" y="3829447"/>
            <a:ext cx="722465" cy="3436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4848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 smtClean="0">
                <a:latin typeface="Zpix" panose="02000000000000000000" pitchFamily="2" charset="-120"/>
                <a:ea typeface="Zpix" panose="02000000000000000000" pitchFamily="2" charset="-120"/>
              </a:rPr>
              <a:t>Other Source Image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</a:endParaRPr>
          </a:p>
        </p:txBody>
      </p:sp>
      <p:pic>
        <p:nvPicPr>
          <p:cNvPr id="4" name="zda0099_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9066" y="1690688"/>
            <a:ext cx="4973638" cy="4351338"/>
          </a:xfrm>
        </p:spPr>
      </p:pic>
      <p:pic>
        <p:nvPicPr>
          <p:cNvPr id="8" name="result_0099_1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972704" y="1690688"/>
            <a:ext cx="497295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668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72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 smtClean="0">
                <a:latin typeface="Zpix" panose="02000000000000000000" pitchFamily="2" charset="-120"/>
                <a:ea typeface="Zpix" panose="02000000000000000000" pitchFamily="2" charset="-120"/>
              </a:rPr>
              <a:t>Performance X Texture Size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6653647"/>
              </p:ext>
            </p:extLst>
          </p:nvPr>
        </p:nvGraphicFramePr>
        <p:xfrm>
          <a:off x="6259693" y="1690688"/>
          <a:ext cx="2384612" cy="2384613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585425">
                  <a:extLst>
                    <a:ext uri="{9D8B030D-6E8A-4147-A177-3AD203B41FA5}">
                      <a16:colId xmlns:a16="http://schemas.microsoft.com/office/drawing/2014/main" val="533788529"/>
                    </a:ext>
                  </a:extLst>
                </a:gridCol>
                <a:gridCol w="799187">
                  <a:extLst>
                    <a:ext uri="{9D8B030D-6E8A-4147-A177-3AD203B41FA5}">
                      <a16:colId xmlns:a16="http://schemas.microsoft.com/office/drawing/2014/main" val="1901346564"/>
                    </a:ext>
                  </a:extLst>
                </a:gridCol>
              </a:tblGrid>
              <a:tr h="26495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rgbClr val="FF0000"/>
                          </a:solidFill>
                        </a:rPr>
                        <a:t>Image Size 18*18</a:t>
                      </a:r>
                      <a:endParaRPr lang="zh-TW" altLang="en-US" sz="11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Time (ms)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extLst>
                  <a:ext uri="{0D108BD9-81ED-4DB2-BD59-A6C34878D82A}">
                    <a16:rowId xmlns:a16="http://schemas.microsoft.com/office/drawing/2014/main" val="116107812"/>
                  </a:ext>
                </a:extLst>
              </a:tr>
              <a:tr h="26495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SimilarGraph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0.011456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extLst>
                  <a:ext uri="{0D108BD9-81ED-4DB2-BD59-A6C34878D82A}">
                    <a16:rowId xmlns:a16="http://schemas.microsoft.com/office/drawing/2014/main" val="3943205365"/>
                  </a:ext>
                </a:extLst>
              </a:tr>
              <a:tr h="26495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Valence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kern="1200" dirty="0" smtClean="0">
                          <a:effectLst/>
                        </a:rPr>
                        <a:t>0.015456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extLst>
                  <a:ext uri="{0D108BD9-81ED-4DB2-BD59-A6C34878D82A}">
                    <a16:rowId xmlns:a16="http://schemas.microsoft.com/office/drawing/2014/main" val="3610184382"/>
                  </a:ext>
                </a:extLst>
              </a:tr>
              <a:tr h="26495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EliminateCross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0.059136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extLst>
                  <a:ext uri="{0D108BD9-81ED-4DB2-BD59-A6C34878D82A}">
                    <a16:rowId xmlns:a16="http://schemas.microsoft.com/office/drawing/2014/main" val="3462716242"/>
                  </a:ext>
                </a:extLst>
              </a:tr>
              <a:tr h="26495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CellGraph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0.018688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extLst>
                  <a:ext uri="{0D108BD9-81ED-4DB2-BD59-A6C34878D82A}">
                    <a16:rowId xmlns:a16="http://schemas.microsoft.com/office/drawing/2014/main" val="3165136201"/>
                  </a:ext>
                </a:extLst>
              </a:tr>
              <a:tr h="26495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Optimize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0.034176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extLst>
                  <a:ext uri="{0D108BD9-81ED-4DB2-BD59-A6C34878D82A}">
                    <a16:rowId xmlns:a16="http://schemas.microsoft.com/office/drawing/2014/main" val="2712762874"/>
                  </a:ext>
                </a:extLst>
              </a:tr>
              <a:tr h="26495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CorrectedPositions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0.005536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extLst>
                  <a:ext uri="{0D108BD9-81ED-4DB2-BD59-A6C34878D82A}">
                    <a16:rowId xmlns:a16="http://schemas.microsoft.com/office/drawing/2014/main" val="1816243307"/>
                  </a:ext>
                </a:extLst>
              </a:tr>
              <a:tr h="26495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rgbClr val="FF0000"/>
                          </a:solidFill>
                        </a:rPr>
                        <a:t>Rasterizer(600x600)</a:t>
                      </a:r>
                      <a:endParaRPr lang="zh-TW" altLang="en-US" sz="11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7.17059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extLst>
                  <a:ext uri="{0D108BD9-81ED-4DB2-BD59-A6C34878D82A}">
                    <a16:rowId xmlns:a16="http://schemas.microsoft.com/office/drawing/2014/main" val="286401555"/>
                  </a:ext>
                </a:extLst>
              </a:tr>
              <a:tr h="26495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Total</a:t>
                      </a:r>
                      <a:endParaRPr lang="zh-TW" altLang="en-US" sz="11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kern="1200" dirty="0" smtClean="0">
                          <a:effectLst/>
                        </a:rPr>
                        <a:t>7.315038</a:t>
                      </a:r>
                      <a:endParaRPr lang="zh-TW" altLang="en-US" sz="11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extLst>
                  <a:ext uri="{0D108BD9-81ED-4DB2-BD59-A6C34878D82A}">
                    <a16:rowId xmlns:a16="http://schemas.microsoft.com/office/drawing/2014/main" val="2249096577"/>
                  </a:ext>
                </a:extLst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1709087"/>
              </p:ext>
            </p:extLst>
          </p:nvPr>
        </p:nvGraphicFramePr>
        <p:xfrm>
          <a:off x="3377365" y="1692371"/>
          <a:ext cx="2369011" cy="238293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1575053">
                  <a:extLst>
                    <a:ext uri="{9D8B030D-6E8A-4147-A177-3AD203B41FA5}">
                      <a16:colId xmlns:a16="http://schemas.microsoft.com/office/drawing/2014/main" val="533788529"/>
                    </a:ext>
                  </a:extLst>
                </a:gridCol>
                <a:gridCol w="793958">
                  <a:extLst>
                    <a:ext uri="{9D8B030D-6E8A-4147-A177-3AD203B41FA5}">
                      <a16:colId xmlns:a16="http://schemas.microsoft.com/office/drawing/2014/main" val="1901346564"/>
                    </a:ext>
                  </a:extLst>
                </a:gridCol>
              </a:tblGrid>
              <a:tr h="2647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rgbClr val="FF0000"/>
                          </a:solidFill>
                        </a:rPr>
                        <a:t>Image Size 256*224</a:t>
                      </a:r>
                      <a:endParaRPr lang="zh-TW" altLang="en-US" sz="11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Time (ms)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107812"/>
                  </a:ext>
                </a:extLst>
              </a:tr>
              <a:tr h="2647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SimilarGraph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0.122528</a:t>
                      </a:r>
                      <a:endParaRPr lang="en-US" altLang="zh-TW" sz="11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3205365"/>
                  </a:ext>
                </a:extLst>
              </a:tr>
              <a:tr h="2647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Valence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kern="1200" dirty="0" smtClean="0">
                          <a:effectLst/>
                        </a:rPr>
                        <a:t>0.135712</a:t>
                      </a:r>
                      <a:endParaRPr lang="en-US" altLang="zh-TW" sz="11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0184382"/>
                  </a:ext>
                </a:extLst>
              </a:tr>
              <a:tr h="2647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EliminateCross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0.20608</a:t>
                      </a:r>
                      <a:endParaRPr lang="en-US" altLang="zh-TW" sz="11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2716242"/>
                  </a:ext>
                </a:extLst>
              </a:tr>
              <a:tr h="2647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CellGraph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0.384992</a:t>
                      </a:r>
                      <a:endParaRPr lang="en-US" altLang="zh-TW" sz="11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136201"/>
                  </a:ext>
                </a:extLst>
              </a:tr>
              <a:tr h="2647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Optimize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0.447392</a:t>
                      </a:r>
                      <a:endParaRPr lang="en-US" altLang="zh-TW" sz="11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762874"/>
                  </a:ext>
                </a:extLst>
              </a:tr>
              <a:tr h="2647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CorrectedPositions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0.016768</a:t>
                      </a:r>
                      <a:endParaRPr lang="en-US" altLang="zh-TW" sz="11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6243307"/>
                  </a:ext>
                </a:extLst>
              </a:tr>
              <a:tr h="2647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rgbClr val="FF0000"/>
                          </a:solidFill>
                        </a:rPr>
                        <a:t>Rasterizer(600x600)</a:t>
                      </a:r>
                      <a:endParaRPr lang="zh-TW" altLang="en-US" sz="11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6.1752</a:t>
                      </a:r>
                      <a:endParaRPr lang="en-US" altLang="zh-TW" sz="11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401555"/>
                  </a:ext>
                </a:extLst>
              </a:tr>
              <a:tr h="2647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Total</a:t>
                      </a:r>
                      <a:endParaRPr lang="zh-TW" altLang="en-US" sz="11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kern="1200" dirty="0" smtClean="0">
                          <a:effectLst/>
                        </a:rPr>
                        <a:t>6.48867</a:t>
                      </a:r>
                      <a:endParaRPr lang="en-US" altLang="zh-TW" sz="1100" b="0" i="0" kern="1200" dirty="0" smtClean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9096577"/>
                  </a:ext>
                </a:extLst>
              </a:tr>
            </a:tbl>
          </a:graphicData>
        </a:graphic>
      </p:graphicFrame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2443821"/>
              </p:ext>
            </p:extLst>
          </p:nvPr>
        </p:nvGraphicFramePr>
        <p:xfrm>
          <a:off x="6259693" y="4469749"/>
          <a:ext cx="2384612" cy="2384613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1585425">
                  <a:extLst>
                    <a:ext uri="{9D8B030D-6E8A-4147-A177-3AD203B41FA5}">
                      <a16:colId xmlns:a16="http://schemas.microsoft.com/office/drawing/2014/main" val="533788529"/>
                    </a:ext>
                  </a:extLst>
                </a:gridCol>
                <a:gridCol w="799187">
                  <a:extLst>
                    <a:ext uri="{9D8B030D-6E8A-4147-A177-3AD203B41FA5}">
                      <a16:colId xmlns:a16="http://schemas.microsoft.com/office/drawing/2014/main" val="1901346564"/>
                    </a:ext>
                  </a:extLst>
                </a:gridCol>
              </a:tblGrid>
              <a:tr h="26495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rgbClr val="FF0000"/>
                          </a:solidFill>
                        </a:rPr>
                        <a:t>Image Size 18*18</a:t>
                      </a:r>
                      <a:endParaRPr lang="zh-TW" altLang="en-US" sz="11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Time (ms)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extLst>
                  <a:ext uri="{0D108BD9-81ED-4DB2-BD59-A6C34878D82A}">
                    <a16:rowId xmlns:a16="http://schemas.microsoft.com/office/drawing/2014/main" val="116107812"/>
                  </a:ext>
                </a:extLst>
              </a:tr>
              <a:tr h="26495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SimilarGraph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0.011392</a:t>
                      </a:r>
                      <a:endParaRPr lang="en-US" altLang="zh-TW" sz="11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extLst>
                  <a:ext uri="{0D108BD9-81ED-4DB2-BD59-A6C34878D82A}">
                    <a16:rowId xmlns:a16="http://schemas.microsoft.com/office/drawing/2014/main" val="3943205365"/>
                  </a:ext>
                </a:extLst>
              </a:tr>
              <a:tr h="26495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Valence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kern="1200" dirty="0" smtClean="0">
                          <a:effectLst/>
                        </a:rPr>
                        <a:t>0.015264</a:t>
                      </a:r>
                      <a:endParaRPr lang="en-US" altLang="zh-TW" sz="11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extLst>
                  <a:ext uri="{0D108BD9-81ED-4DB2-BD59-A6C34878D82A}">
                    <a16:rowId xmlns:a16="http://schemas.microsoft.com/office/drawing/2014/main" val="3610184382"/>
                  </a:ext>
                </a:extLst>
              </a:tr>
              <a:tr h="26495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EliminateCross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0.05904</a:t>
                      </a:r>
                      <a:endParaRPr lang="en-US" altLang="zh-TW" sz="11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extLst>
                  <a:ext uri="{0D108BD9-81ED-4DB2-BD59-A6C34878D82A}">
                    <a16:rowId xmlns:a16="http://schemas.microsoft.com/office/drawing/2014/main" val="3462716242"/>
                  </a:ext>
                </a:extLst>
              </a:tr>
              <a:tr h="26495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CellGraph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0.01904</a:t>
                      </a:r>
                      <a:endParaRPr lang="en-US" altLang="zh-TW" sz="11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extLst>
                  <a:ext uri="{0D108BD9-81ED-4DB2-BD59-A6C34878D82A}">
                    <a16:rowId xmlns:a16="http://schemas.microsoft.com/office/drawing/2014/main" val="3165136201"/>
                  </a:ext>
                </a:extLst>
              </a:tr>
              <a:tr h="26495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Optimize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0.034176</a:t>
                      </a:r>
                      <a:endParaRPr lang="en-US" altLang="zh-TW" sz="11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extLst>
                  <a:ext uri="{0D108BD9-81ED-4DB2-BD59-A6C34878D82A}">
                    <a16:rowId xmlns:a16="http://schemas.microsoft.com/office/drawing/2014/main" val="2712762874"/>
                  </a:ext>
                </a:extLst>
              </a:tr>
              <a:tr h="26495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CorrectedPositions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0.00544</a:t>
                      </a:r>
                      <a:endParaRPr lang="en-US" altLang="zh-TW" sz="11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extLst>
                  <a:ext uri="{0D108BD9-81ED-4DB2-BD59-A6C34878D82A}">
                    <a16:rowId xmlns:a16="http://schemas.microsoft.com/office/drawing/2014/main" val="1816243307"/>
                  </a:ext>
                </a:extLst>
              </a:tr>
              <a:tr h="26495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rgbClr val="FF0000"/>
                          </a:solidFill>
                        </a:rPr>
                        <a:t>Rasterizer(1500x1500)</a:t>
                      </a:r>
                      <a:endParaRPr lang="zh-TW" altLang="en-US" sz="11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37.7949</a:t>
                      </a:r>
                      <a:endParaRPr lang="en-US" altLang="zh-TW" sz="11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extLst>
                  <a:ext uri="{0D108BD9-81ED-4DB2-BD59-A6C34878D82A}">
                    <a16:rowId xmlns:a16="http://schemas.microsoft.com/office/drawing/2014/main" val="286401555"/>
                  </a:ext>
                </a:extLst>
              </a:tr>
              <a:tr h="26495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Total</a:t>
                      </a:r>
                      <a:endParaRPr lang="zh-TW" altLang="en-US" sz="11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kern="1200" dirty="0" smtClean="0">
                          <a:effectLst/>
                        </a:rPr>
                        <a:t>37.939252</a:t>
                      </a:r>
                      <a:endParaRPr lang="en-US" altLang="zh-TW" sz="1100" b="0" i="0" kern="1200" dirty="0" smtClean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75711" marR="75711" marT="37856" marB="37856"/>
                </a:tc>
                <a:extLst>
                  <a:ext uri="{0D108BD9-81ED-4DB2-BD59-A6C34878D82A}">
                    <a16:rowId xmlns:a16="http://schemas.microsoft.com/office/drawing/2014/main" val="2249096577"/>
                  </a:ext>
                </a:extLst>
              </a:tr>
            </a:tbl>
          </a:graphicData>
        </a:graphic>
      </p:graphicFrame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6771609"/>
              </p:ext>
            </p:extLst>
          </p:nvPr>
        </p:nvGraphicFramePr>
        <p:xfrm>
          <a:off x="3377365" y="4476755"/>
          <a:ext cx="2369011" cy="238293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575053">
                  <a:extLst>
                    <a:ext uri="{9D8B030D-6E8A-4147-A177-3AD203B41FA5}">
                      <a16:colId xmlns:a16="http://schemas.microsoft.com/office/drawing/2014/main" val="533788529"/>
                    </a:ext>
                  </a:extLst>
                </a:gridCol>
                <a:gridCol w="793958">
                  <a:extLst>
                    <a:ext uri="{9D8B030D-6E8A-4147-A177-3AD203B41FA5}">
                      <a16:colId xmlns:a16="http://schemas.microsoft.com/office/drawing/2014/main" val="1901346564"/>
                    </a:ext>
                  </a:extLst>
                </a:gridCol>
              </a:tblGrid>
              <a:tr h="2647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Image Size 256*224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Time (ms)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107812"/>
                  </a:ext>
                </a:extLst>
              </a:tr>
              <a:tr h="2647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SimilarGraph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0.112096</a:t>
                      </a:r>
                      <a:endParaRPr lang="en-US" altLang="zh-TW" sz="11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3205365"/>
                  </a:ext>
                </a:extLst>
              </a:tr>
              <a:tr h="2647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Valence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kern="1200" dirty="0" smtClean="0">
                          <a:effectLst/>
                        </a:rPr>
                        <a:t>0.137728</a:t>
                      </a:r>
                      <a:endParaRPr lang="en-US" altLang="zh-TW" sz="1100" kern="1200" dirty="0" smtClean="0">
                        <a:effectLst/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0184382"/>
                  </a:ext>
                </a:extLst>
              </a:tr>
              <a:tr h="2647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EliminateCross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0.206144</a:t>
                      </a:r>
                      <a:endParaRPr lang="en-US" altLang="zh-TW" sz="11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2716242"/>
                  </a:ext>
                </a:extLst>
              </a:tr>
              <a:tr h="2647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CellGraph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0.3888</a:t>
                      </a:r>
                      <a:endParaRPr lang="en-US" altLang="zh-TW" sz="11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136201"/>
                  </a:ext>
                </a:extLst>
              </a:tr>
              <a:tr h="2647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Optimize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0.442368</a:t>
                      </a:r>
                      <a:endParaRPr lang="en-US" altLang="zh-TW" sz="11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762874"/>
                  </a:ext>
                </a:extLst>
              </a:tr>
              <a:tr h="2647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CorrectedPositions</a:t>
                      </a:r>
                      <a:endParaRPr lang="zh-TW" altLang="en-US" sz="1100" dirty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0.017056</a:t>
                      </a:r>
                      <a:endParaRPr lang="en-US" altLang="zh-TW" sz="11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6243307"/>
                  </a:ext>
                </a:extLst>
              </a:tr>
              <a:tr h="2647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>
                          <a:solidFill>
                            <a:srgbClr val="FF0000"/>
                          </a:solidFill>
                        </a:rPr>
                        <a:t>Rasterizer(1600x1400)</a:t>
                      </a:r>
                      <a:endParaRPr lang="zh-TW" altLang="en-US" sz="11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36.424</a:t>
                      </a:r>
                      <a:endParaRPr lang="en-US" altLang="zh-TW" sz="1100" dirty="0" smtClean="0"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401555"/>
                  </a:ext>
                </a:extLst>
              </a:tr>
              <a:tr h="26477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smtClean="0"/>
                        <a:t>Total</a:t>
                      </a:r>
                      <a:endParaRPr lang="zh-TW" altLang="en-US" sz="11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kern="1200" dirty="0" smtClean="0">
                          <a:effectLst/>
                        </a:rPr>
                        <a:t>37.728192</a:t>
                      </a:r>
                      <a:endParaRPr lang="en-US" altLang="zh-TW" sz="1100" kern="1200" dirty="0" smtClean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Zpix" panose="02000000000000000000" pitchFamily="2" charset="-12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90965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5157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 smtClean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Time Complexity Analysis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TW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836" y="1618247"/>
            <a:ext cx="2584800" cy="258480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5939" y="1618247"/>
            <a:ext cx="2817158" cy="2584160"/>
          </a:xfrm>
          <a:prstGeom prst="rect">
            <a:avLst/>
          </a:prstGeom>
        </p:spPr>
      </p:pic>
      <p:sp>
        <p:nvSpPr>
          <p:cNvPr id="9" name="向右箭號 8"/>
          <p:cNvSpPr/>
          <p:nvPr/>
        </p:nvSpPr>
        <p:spPr>
          <a:xfrm>
            <a:off x="5270066" y="2852779"/>
            <a:ext cx="340659" cy="2599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2618848" y="4606622"/>
            <a:ext cx="59605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: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Per-Pixel Compare with </a:t>
            </a:r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neighbors</a:t>
            </a:r>
          </a:p>
          <a:p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CPU Time : Relate to Pixels</a:t>
            </a:r>
          </a:p>
          <a:p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GPU Time : Relate to Pixels/threads</a:t>
            </a:r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889019"/>
              </p:ext>
            </p:extLst>
          </p:nvPr>
        </p:nvGraphicFramePr>
        <p:xfrm>
          <a:off x="8595634" y="4604142"/>
          <a:ext cx="2045472" cy="20748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1368">
                  <a:extLst>
                    <a:ext uri="{9D8B030D-6E8A-4147-A177-3AD203B41FA5}">
                      <a16:colId xmlns:a16="http://schemas.microsoft.com/office/drawing/2014/main" val="2409612183"/>
                    </a:ext>
                  </a:extLst>
                </a:gridCol>
                <a:gridCol w="511368">
                  <a:extLst>
                    <a:ext uri="{9D8B030D-6E8A-4147-A177-3AD203B41FA5}">
                      <a16:colId xmlns:a16="http://schemas.microsoft.com/office/drawing/2014/main" val="1326183684"/>
                    </a:ext>
                  </a:extLst>
                </a:gridCol>
                <a:gridCol w="511368">
                  <a:extLst>
                    <a:ext uri="{9D8B030D-6E8A-4147-A177-3AD203B41FA5}">
                      <a16:colId xmlns:a16="http://schemas.microsoft.com/office/drawing/2014/main" val="1546212093"/>
                    </a:ext>
                  </a:extLst>
                </a:gridCol>
                <a:gridCol w="511368">
                  <a:extLst>
                    <a:ext uri="{9D8B030D-6E8A-4147-A177-3AD203B41FA5}">
                      <a16:colId xmlns:a16="http://schemas.microsoft.com/office/drawing/2014/main" val="796257951"/>
                    </a:ext>
                  </a:extLst>
                </a:gridCol>
              </a:tblGrid>
              <a:tr h="51870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202473"/>
                  </a:ext>
                </a:extLst>
              </a:tr>
              <a:tr h="51870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417045"/>
                  </a:ext>
                </a:extLst>
              </a:tr>
              <a:tr h="51870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1137090"/>
                  </a:ext>
                </a:extLst>
              </a:tr>
              <a:tr h="51870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005839"/>
                  </a:ext>
                </a:extLst>
              </a:tr>
            </a:tbl>
          </a:graphicData>
        </a:graphic>
      </p:graphicFrame>
      <p:sp>
        <p:nvSpPr>
          <p:cNvPr id="12" name="左-右雙向箭號 11"/>
          <p:cNvSpPr/>
          <p:nvPr/>
        </p:nvSpPr>
        <p:spPr>
          <a:xfrm>
            <a:off x="9201065" y="5814378"/>
            <a:ext cx="331695" cy="177894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左-右雙向箭號 12"/>
          <p:cNvSpPr/>
          <p:nvPr/>
        </p:nvSpPr>
        <p:spPr>
          <a:xfrm rot="16200000">
            <a:off x="8687556" y="5293251"/>
            <a:ext cx="331695" cy="177894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全向箭號 13"/>
          <p:cNvSpPr/>
          <p:nvPr/>
        </p:nvSpPr>
        <p:spPr>
          <a:xfrm rot="18900000">
            <a:off x="9205857" y="5213842"/>
            <a:ext cx="327213" cy="327213"/>
          </a:xfrm>
          <a:prstGeom prst="quadArrow">
            <a:avLst>
              <a:gd name="adj1" fmla="val 7002"/>
              <a:gd name="adj2" fmla="val 12814"/>
              <a:gd name="adj3" fmla="val 2250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左-右雙向箭號 14"/>
          <p:cNvSpPr/>
          <p:nvPr/>
        </p:nvSpPr>
        <p:spPr>
          <a:xfrm rot="16200000">
            <a:off x="9719677" y="5293251"/>
            <a:ext cx="331695" cy="177894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左-右雙向箭號 15"/>
          <p:cNvSpPr/>
          <p:nvPr/>
        </p:nvSpPr>
        <p:spPr>
          <a:xfrm>
            <a:off x="9208878" y="4780554"/>
            <a:ext cx="331695" cy="177894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左-右雙向箭號 16"/>
          <p:cNvSpPr/>
          <p:nvPr/>
        </p:nvSpPr>
        <p:spPr>
          <a:xfrm>
            <a:off x="10194190" y="4780554"/>
            <a:ext cx="331695" cy="177894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左-右雙向箭號 17"/>
          <p:cNvSpPr/>
          <p:nvPr/>
        </p:nvSpPr>
        <p:spPr>
          <a:xfrm>
            <a:off x="10194190" y="5814378"/>
            <a:ext cx="331695" cy="177894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左-右雙向箭號 18"/>
          <p:cNvSpPr/>
          <p:nvPr/>
        </p:nvSpPr>
        <p:spPr>
          <a:xfrm rot="16200000">
            <a:off x="8687556" y="6322156"/>
            <a:ext cx="331695" cy="177894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左-右雙向箭號 19"/>
          <p:cNvSpPr/>
          <p:nvPr/>
        </p:nvSpPr>
        <p:spPr>
          <a:xfrm rot="16200000">
            <a:off x="9693829" y="6321048"/>
            <a:ext cx="331695" cy="177894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全向箭號 20"/>
          <p:cNvSpPr/>
          <p:nvPr/>
        </p:nvSpPr>
        <p:spPr>
          <a:xfrm rot="18900000">
            <a:off x="9193637" y="6272215"/>
            <a:ext cx="327213" cy="327213"/>
          </a:xfrm>
          <a:prstGeom prst="quadArrow">
            <a:avLst>
              <a:gd name="adj1" fmla="val 7002"/>
              <a:gd name="adj2" fmla="val 12814"/>
              <a:gd name="adj3" fmla="val 2250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全向箭號 21"/>
          <p:cNvSpPr/>
          <p:nvPr/>
        </p:nvSpPr>
        <p:spPr>
          <a:xfrm rot="18900000">
            <a:off x="10248250" y="6264355"/>
            <a:ext cx="327213" cy="327213"/>
          </a:xfrm>
          <a:prstGeom prst="quadArrow">
            <a:avLst>
              <a:gd name="adj1" fmla="val 7002"/>
              <a:gd name="adj2" fmla="val 12814"/>
              <a:gd name="adj3" fmla="val 2250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全向箭號 22"/>
          <p:cNvSpPr/>
          <p:nvPr/>
        </p:nvSpPr>
        <p:spPr>
          <a:xfrm rot="18900000">
            <a:off x="10234363" y="5228532"/>
            <a:ext cx="327213" cy="327213"/>
          </a:xfrm>
          <a:prstGeom prst="quadArrow">
            <a:avLst>
              <a:gd name="adj1" fmla="val 7002"/>
              <a:gd name="adj2" fmla="val 12814"/>
              <a:gd name="adj3" fmla="val 2250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8" name="群組 27"/>
          <p:cNvGrpSpPr/>
          <p:nvPr/>
        </p:nvGrpSpPr>
        <p:grpSpPr>
          <a:xfrm>
            <a:off x="8480612" y="4500282"/>
            <a:ext cx="2258486" cy="2305058"/>
            <a:chOff x="8480612" y="4500282"/>
            <a:chExt cx="2258486" cy="2305058"/>
          </a:xfrm>
        </p:grpSpPr>
        <p:sp>
          <p:nvSpPr>
            <p:cNvPr id="24" name="矩形 23"/>
            <p:cNvSpPr/>
            <p:nvPr/>
          </p:nvSpPr>
          <p:spPr>
            <a:xfrm>
              <a:off x="8480612" y="4500282"/>
              <a:ext cx="1210235" cy="123713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8489619" y="5568210"/>
              <a:ext cx="1210235" cy="123713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9528739" y="4508956"/>
              <a:ext cx="1210235" cy="123713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9528863" y="5567747"/>
              <a:ext cx="1210235" cy="123713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318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Time Complexity Analysis cont.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TW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836" y="1618247"/>
            <a:ext cx="2584800" cy="258480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438" y="1618247"/>
            <a:ext cx="2584160" cy="2584160"/>
          </a:xfrm>
          <a:prstGeom prst="rect">
            <a:avLst/>
          </a:prstGeom>
        </p:spPr>
      </p:pic>
      <p:sp>
        <p:nvSpPr>
          <p:cNvPr id="9" name="向右箭號 8"/>
          <p:cNvSpPr/>
          <p:nvPr/>
        </p:nvSpPr>
        <p:spPr>
          <a:xfrm>
            <a:off x="5270066" y="2852779"/>
            <a:ext cx="340659" cy="2599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2134186" y="4625741"/>
            <a:ext cx="465024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: </a:t>
            </a: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Per-Pixel Encode 8 ways Information To char</a:t>
            </a:r>
          </a:p>
          <a:p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CPU Time : Relate to Pixels</a:t>
            </a:r>
          </a:p>
          <a:p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GPU Time : Relate to Pixels/threads</a:t>
            </a:r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8296166"/>
              </p:ext>
            </p:extLst>
          </p:nvPr>
        </p:nvGraphicFramePr>
        <p:xfrm>
          <a:off x="8595636" y="4605385"/>
          <a:ext cx="2045472" cy="20748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1368">
                  <a:extLst>
                    <a:ext uri="{9D8B030D-6E8A-4147-A177-3AD203B41FA5}">
                      <a16:colId xmlns:a16="http://schemas.microsoft.com/office/drawing/2014/main" val="2409612183"/>
                    </a:ext>
                  </a:extLst>
                </a:gridCol>
                <a:gridCol w="511368">
                  <a:extLst>
                    <a:ext uri="{9D8B030D-6E8A-4147-A177-3AD203B41FA5}">
                      <a16:colId xmlns:a16="http://schemas.microsoft.com/office/drawing/2014/main" val="1326183684"/>
                    </a:ext>
                  </a:extLst>
                </a:gridCol>
                <a:gridCol w="511368">
                  <a:extLst>
                    <a:ext uri="{9D8B030D-6E8A-4147-A177-3AD203B41FA5}">
                      <a16:colId xmlns:a16="http://schemas.microsoft.com/office/drawing/2014/main" val="1546212093"/>
                    </a:ext>
                  </a:extLst>
                </a:gridCol>
                <a:gridCol w="511368">
                  <a:extLst>
                    <a:ext uri="{9D8B030D-6E8A-4147-A177-3AD203B41FA5}">
                      <a16:colId xmlns:a16="http://schemas.microsoft.com/office/drawing/2014/main" val="796257951"/>
                    </a:ext>
                  </a:extLst>
                </a:gridCol>
              </a:tblGrid>
              <a:tr h="51870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202473"/>
                  </a:ext>
                </a:extLst>
              </a:tr>
              <a:tr h="51870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417045"/>
                  </a:ext>
                </a:extLst>
              </a:tr>
              <a:tr h="51870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1137090"/>
                  </a:ext>
                </a:extLst>
              </a:tr>
              <a:tr h="51870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005839"/>
                  </a:ext>
                </a:extLst>
              </a:tr>
            </a:tbl>
          </a:graphicData>
        </a:graphic>
      </p:graphicFrame>
      <p:grpSp>
        <p:nvGrpSpPr>
          <p:cNvPr id="4" name="群組 3"/>
          <p:cNvGrpSpPr/>
          <p:nvPr/>
        </p:nvGrpSpPr>
        <p:grpSpPr>
          <a:xfrm>
            <a:off x="9675717" y="5672464"/>
            <a:ext cx="431989" cy="439272"/>
            <a:chOff x="9675717" y="5672464"/>
            <a:chExt cx="431989" cy="439272"/>
          </a:xfrm>
        </p:grpSpPr>
        <p:sp>
          <p:nvSpPr>
            <p:cNvPr id="3" name="全向箭號 2"/>
            <p:cNvSpPr/>
            <p:nvPr/>
          </p:nvSpPr>
          <p:spPr>
            <a:xfrm rot="18900000">
              <a:off x="9677400" y="5681430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b="1" dirty="0"/>
            </a:p>
          </p:txBody>
        </p:sp>
        <p:sp>
          <p:nvSpPr>
            <p:cNvPr id="24" name="全向箭號 23"/>
            <p:cNvSpPr/>
            <p:nvPr/>
          </p:nvSpPr>
          <p:spPr>
            <a:xfrm>
              <a:off x="9675717" y="5672464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b="1" dirty="0"/>
            </a:p>
          </p:txBody>
        </p:sp>
      </p:grpSp>
      <p:grpSp>
        <p:nvGrpSpPr>
          <p:cNvPr id="25" name="群組 24"/>
          <p:cNvGrpSpPr/>
          <p:nvPr/>
        </p:nvGrpSpPr>
        <p:grpSpPr>
          <a:xfrm>
            <a:off x="8659593" y="5676947"/>
            <a:ext cx="431989" cy="439272"/>
            <a:chOff x="9675717" y="5672464"/>
            <a:chExt cx="431989" cy="439272"/>
          </a:xfrm>
        </p:grpSpPr>
        <p:sp>
          <p:nvSpPr>
            <p:cNvPr id="26" name="全向箭號 25"/>
            <p:cNvSpPr/>
            <p:nvPr/>
          </p:nvSpPr>
          <p:spPr>
            <a:xfrm rot="18900000">
              <a:off x="9677400" y="5681430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b="1" dirty="0"/>
            </a:p>
          </p:txBody>
        </p:sp>
        <p:sp>
          <p:nvSpPr>
            <p:cNvPr id="27" name="全向箭號 26"/>
            <p:cNvSpPr/>
            <p:nvPr/>
          </p:nvSpPr>
          <p:spPr>
            <a:xfrm>
              <a:off x="9675717" y="5672464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b="1" dirty="0"/>
            </a:p>
          </p:txBody>
        </p:sp>
      </p:grpSp>
      <p:grpSp>
        <p:nvGrpSpPr>
          <p:cNvPr id="28" name="群組 27"/>
          <p:cNvGrpSpPr/>
          <p:nvPr/>
        </p:nvGrpSpPr>
        <p:grpSpPr>
          <a:xfrm>
            <a:off x="9675717" y="4649796"/>
            <a:ext cx="431989" cy="439272"/>
            <a:chOff x="9675717" y="5672464"/>
            <a:chExt cx="431989" cy="439272"/>
          </a:xfrm>
        </p:grpSpPr>
        <p:sp>
          <p:nvSpPr>
            <p:cNvPr id="29" name="全向箭號 28"/>
            <p:cNvSpPr/>
            <p:nvPr/>
          </p:nvSpPr>
          <p:spPr>
            <a:xfrm rot="18900000">
              <a:off x="9677400" y="5681430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b="1" dirty="0"/>
            </a:p>
          </p:txBody>
        </p:sp>
        <p:sp>
          <p:nvSpPr>
            <p:cNvPr id="30" name="全向箭號 29"/>
            <p:cNvSpPr/>
            <p:nvPr/>
          </p:nvSpPr>
          <p:spPr>
            <a:xfrm>
              <a:off x="9675717" y="5672464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b="1" dirty="0"/>
            </a:p>
          </p:txBody>
        </p:sp>
      </p:grpSp>
      <p:grpSp>
        <p:nvGrpSpPr>
          <p:cNvPr id="31" name="群組 30"/>
          <p:cNvGrpSpPr/>
          <p:nvPr/>
        </p:nvGrpSpPr>
        <p:grpSpPr>
          <a:xfrm>
            <a:off x="8651846" y="4640830"/>
            <a:ext cx="431989" cy="439272"/>
            <a:chOff x="9675717" y="5672464"/>
            <a:chExt cx="431989" cy="439272"/>
          </a:xfrm>
        </p:grpSpPr>
        <p:sp>
          <p:nvSpPr>
            <p:cNvPr id="32" name="全向箭號 31"/>
            <p:cNvSpPr/>
            <p:nvPr/>
          </p:nvSpPr>
          <p:spPr>
            <a:xfrm rot="18900000">
              <a:off x="9677400" y="5681430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b="1" dirty="0"/>
            </a:p>
          </p:txBody>
        </p:sp>
        <p:sp>
          <p:nvSpPr>
            <p:cNvPr id="33" name="全向箭號 32"/>
            <p:cNvSpPr/>
            <p:nvPr/>
          </p:nvSpPr>
          <p:spPr>
            <a:xfrm>
              <a:off x="9675717" y="5672464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b="1" dirty="0"/>
            </a:p>
          </p:txBody>
        </p:sp>
      </p:grpSp>
      <p:graphicFrame>
        <p:nvGraphicFramePr>
          <p:cNvPr id="34" name="表格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6478840"/>
              </p:ext>
            </p:extLst>
          </p:nvPr>
        </p:nvGraphicFramePr>
        <p:xfrm>
          <a:off x="8595634" y="4604142"/>
          <a:ext cx="2045472" cy="20748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1368">
                  <a:extLst>
                    <a:ext uri="{9D8B030D-6E8A-4147-A177-3AD203B41FA5}">
                      <a16:colId xmlns:a16="http://schemas.microsoft.com/office/drawing/2014/main" val="2409612183"/>
                    </a:ext>
                  </a:extLst>
                </a:gridCol>
                <a:gridCol w="511368">
                  <a:extLst>
                    <a:ext uri="{9D8B030D-6E8A-4147-A177-3AD203B41FA5}">
                      <a16:colId xmlns:a16="http://schemas.microsoft.com/office/drawing/2014/main" val="1326183684"/>
                    </a:ext>
                  </a:extLst>
                </a:gridCol>
                <a:gridCol w="511368">
                  <a:extLst>
                    <a:ext uri="{9D8B030D-6E8A-4147-A177-3AD203B41FA5}">
                      <a16:colId xmlns:a16="http://schemas.microsoft.com/office/drawing/2014/main" val="1546212093"/>
                    </a:ext>
                  </a:extLst>
                </a:gridCol>
                <a:gridCol w="511368">
                  <a:extLst>
                    <a:ext uri="{9D8B030D-6E8A-4147-A177-3AD203B41FA5}">
                      <a16:colId xmlns:a16="http://schemas.microsoft.com/office/drawing/2014/main" val="796257951"/>
                    </a:ext>
                  </a:extLst>
                </a:gridCol>
              </a:tblGrid>
              <a:tr h="51870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202473"/>
                  </a:ext>
                </a:extLst>
              </a:tr>
              <a:tr h="51870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417045"/>
                  </a:ext>
                </a:extLst>
              </a:tr>
              <a:tr h="51870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1137090"/>
                  </a:ext>
                </a:extLst>
              </a:tr>
              <a:tr h="51870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0058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1926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Time Complexity Analysis cont.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TW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836" y="1618247"/>
            <a:ext cx="2584800" cy="258480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438" y="1618887"/>
            <a:ext cx="2584160" cy="2584160"/>
          </a:xfrm>
          <a:prstGeom prst="rect">
            <a:avLst/>
          </a:prstGeom>
        </p:spPr>
      </p:pic>
      <p:sp>
        <p:nvSpPr>
          <p:cNvPr id="9" name="向右箭號 8"/>
          <p:cNvSpPr/>
          <p:nvPr/>
        </p:nvSpPr>
        <p:spPr>
          <a:xfrm>
            <a:off x="5270066" y="2852779"/>
            <a:ext cx="340659" cy="2599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2132438" y="4203046"/>
            <a:ext cx="64610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: </a:t>
            </a: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Delete Fully Connected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Cross Edge Solve(Curve, Island, Sparse Pixel)</a:t>
            </a:r>
          </a:p>
        </p:txBody>
      </p:sp>
      <p:graphicFrame>
        <p:nvGraphicFramePr>
          <p:cNvPr id="44" name="表格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9836621"/>
              </p:ext>
            </p:extLst>
          </p:nvPr>
        </p:nvGraphicFramePr>
        <p:xfrm>
          <a:off x="8595634" y="4604142"/>
          <a:ext cx="2045472" cy="20748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1368">
                  <a:extLst>
                    <a:ext uri="{9D8B030D-6E8A-4147-A177-3AD203B41FA5}">
                      <a16:colId xmlns:a16="http://schemas.microsoft.com/office/drawing/2014/main" val="2409612183"/>
                    </a:ext>
                  </a:extLst>
                </a:gridCol>
                <a:gridCol w="511368">
                  <a:extLst>
                    <a:ext uri="{9D8B030D-6E8A-4147-A177-3AD203B41FA5}">
                      <a16:colId xmlns:a16="http://schemas.microsoft.com/office/drawing/2014/main" val="1326183684"/>
                    </a:ext>
                  </a:extLst>
                </a:gridCol>
                <a:gridCol w="511368">
                  <a:extLst>
                    <a:ext uri="{9D8B030D-6E8A-4147-A177-3AD203B41FA5}">
                      <a16:colId xmlns:a16="http://schemas.microsoft.com/office/drawing/2014/main" val="1546212093"/>
                    </a:ext>
                  </a:extLst>
                </a:gridCol>
                <a:gridCol w="511368">
                  <a:extLst>
                    <a:ext uri="{9D8B030D-6E8A-4147-A177-3AD203B41FA5}">
                      <a16:colId xmlns:a16="http://schemas.microsoft.com/office/drawing/2014/main" val="796257951"/>
                    </a:ext>
                  </a:extLst>
                </a:gridCol>
              </a:tblGrid>
              <a:tr h="51870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202473"/>
                  </a:ext>
                </a:extLst>
              </a:tr>
              <a:tr h="51870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417045"/>
                  </a:ext>
                </a:extLst>
              </a:tr>
              <a:tr h="51870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1137090"/>
                  </a:ext>
                </a:extLst>
              </a:tr>
              <a:tr h="51870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005839"/>
                  </a:ext>
                </a:extLst>
              </a:tr>
            </a:tbl>
          </a:graphicData>
        </a:graphic>
      </p:graphicFrame>
      <p:sp>
        <p:nvSpPr>
          <p:cNvPr id="47" name="全向箭號 46"/>
          <p:cNvSpPr/>
          <p:nvPr/>
        </p:nvSpPr>
        <p:spPr>
          <a:xfrm rot="18900000">
            <a:off x="9205857" y="5213842"/>
            <a:ext cx="327213" cy="327213"/>
          </a:xfrm>
          <a:prstGeom prst="quadArrow">
            <a:avLst>
              <a:gd name="adj1" fmla="val 7002"/>
              <a:gd name="adj2" fmla="val 12814"/>
              <a:gd name="adj3" fmla="val 2250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全向箭號 53"/>
          <p:cNvSpPr/>
          <p:nvPr/>
        </p:nvSpPr>
        <p:spPr>
          <a:xfrm rot="18900000">
            <a:off x="9193637" y="6272215"/>
            <a:ext cx="327213" cy="327213"/>
          </a:xfrm>
          <a:prstGeom prst="quadArrow">
            <a:avLst>
              <a:gd name="adj1" fmla="val 7002"/>
              <a:gd name="adj2" fmla="val 12814"/>
              <a:gd name="adj3" fmla="val 2250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全向箭號 54"/>
          <p:cNvSpPr/>
          <p:nvPr/>
        </p:nvSpPr>
        <p:spPr>
          <a:xfrm rot="18900000">
            <a:off x="10248250" y="6264355"/>
            <a:ext cx="327213" cy="327213"/>
          </a:xfrm>
          <a:prstGeom prst="quadArrow">
            <a:avLst>
              <a:gd name="adj1" fmla="val 7002"/>
              <a:gd name="adj2" fmla="val 12814"/>
              <a:gd name="adj3" fmla="val 2250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6" name="全向箭號 55"/>
          <p:cNvSpPr/>
          <p:nvPr/>
        </p:nvSpPr>
        <p:spPr>
          <a:xfrm rot="18900000">
            <a:off x="10234363" y="5228532"/>
            <a:ext cx="327213" cy="327213"/>
          </a:xfrm>
          <a:prstGeom prst="quadArrow">
            <a:avLst>
              <a:gd name="adj1" fmla="val 7002"/>
              <a:gd name="adj2" fmla="val 12814"/>
              <a:gd name="adj3" fmla="val 2250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439319"/>
              </p:ext>
            </p:extLst>
          </p:nvPr>
        </p:nvGraphicFramePr>
        <p:xfrm>
          <a:off x="2832656" y="5195241"/>
          <a:ext cx="4782386" cy="14722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91193">
                  <a:extLst>
                    <a:ext uri="{9D8B030D-6E8A-4147-A177-3AD203B41FA5}">
                      <a16:colId xmlns:a16="http://schemas.microsoft.com/office/drawing/2014/main" val="3582220878"/>
                    </a:ext>
                  </a:extLst>
                </a:gridCol>
                <a:gridCol w="2391193">
                  <a:extLst>
                    <a:ext uri="{9D8B030D-6E8A-4147-A177-3AD203B41FA5}">
                      <a16:colId xmlns:a16="http://schemas.microsoft.com/office/drawing/2014/main" val="2873893006"/>
                    </a:ext>
                  </a:extLst>
                </a:gridCol>
              </a:tblGrid>
              <a:tr h="36807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/>
                        <a:t>CPU Time</a:t>
                      </a:r>
                      <a:endParaRPr lang="zh-TW" altLang="en-US" sz="1800" dirty="0"/>
                    </a:p>
                  </a:txBody>
                  <a:tcPr marL="90757" marR="90757" marT="45379" marB="4537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/>
                        <a:t>GPU Time</a:t>
                      </a:r>
                      <a:endParaRPr lang="zh-TW" altLang="en-US" sz="1800" dirty="0"/>
                    </a:p>
                  </a:txBody>
                  <a:tcPr marL="90757" marR="90757" marT="45379" marB="45379"/>
                </a:tc>
                <a:extLst>
                  <a:ext uri="{0D108BD9-81ED-4DB2-BD59-A6C34878D82A}">
                    <a16:rowId xmlns:a16="http://schemas.microsoft.com/office/drawing/2014/main" val="3229480129"/>
                  </a:ext>
                </a:extLst>
              </a:tr>
              <a:tr h="368072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Curve Length</a:t>
                      </a:r>
                      <a:endParaRPr lang="zh-TW" altLang="en-US" sz="1800" dirty="0"/>
                    </a:p>
                  </a:txBody>
                  <a:tcPr marL="90757" marR="90757" marT="45379" marB="4537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Curve Length</a:t>
                      </a:r>
                      <a:endParaRPr lang="zh-TW" altLang="en-US" sz="1800" dirty="0"/>
                    </a:p>
                  </a:txBody>
                  <a:tcPr marL="90757" marR="90757" marT="45379" marB="45379"/>
                </a:tc>
                <a:extLst>
                  <a:ext uri="{0D108BD9-81ED-4DB2-BD59-A6C34878D82A}">
                    <a16:rowId xmlns:a16="http://schemas.microsoft.com/office/drawing/2014/main" val="1872113236"/>
                  </a:ext>
                </a:extLst>
              </a:tr>
              <a:tr h="36807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/>
                        <a:t>Constant</a:t>
                      </a:r>
                      <a:endParaRPr lang="zh-TW" altLang="en-US" sz="1800" dirty="0"/>
                    </a:p>
                  </a:txBody>
                  <a:tcPr marL="90757" marR="90757" marT="45379" marB="4537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/>
                        <a:t>Constant</a:t>
                      </a:r>
                      <a:endParaRPr lang="zh-TW" altLang="en-US" sz="1800" dirty="0"/>
                    </a:p>
                  </a:txBody>
                  <a:tcPr marL="90757" marR="90757" marT="45379" marB="45379"/>
                </a:tc>
                <a:extLst>
                  <a:ext uri="{0D108BD9-81ED-4DB2-BD59-A6C34878D82A}">
                    <a16:rowId xmlns:a16="http://schemas.microsoft.com/office/drawing/2014/main" val="1930002322"/>
                  </a:ext>
                </a:extLst>
              </a:tr>
              <a:tr h="36807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/>
                        <a:t>Constant</a:t>
                      </a:r>
                      <a:endParaRPr lang="zh-TW" altLang="en-US" sz="1800" dirty="0"/>
                    </a:p>
                  </a:txBody>
                  <a:tcPr marL="90757" marR="90757" marT="45379" marB="4537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 smtClean="0"/>
                        <a:t>Constant</a:t>
                      </a:r>
                      <a:endParaRPr lang="zh-TW" altLang="en-US" sz="1800" dirty="0"/>
                    </a:p>
                  </a:txBody>
                  <a:tcPr marL="90757" marR="90757" marT="45379" marB="45379"/>
                </a:tc>
                <a:extLst>
                  <a:ext uri="{0D108BD9-81ED-4DB2-BD59-A6C34878D82A}">
                    <a16:rowId xmlns:a16="http://schemas.microsoft.com/office/drawing/2014/main" val="565929072"/>
                  </a:ext>
                </a:extLst>
              </a:tr>
            </a:tbl>
          </a:graphicData>
        </a:graphic>
      </p:graphicFrame>
      <p:pic>
        <p:nvPicPr>
          <p:cNvPr id="12" name="圖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771" y="5169943"/>
            <a:ext cx="2575945" cy="1265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15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54" grpId="0" animBg="1"/>
      <p:bldP spid="55" grpId="0" animBg="1"/>
      <p:bldP spid="5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Time Complexity Analysis cont.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TW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836" y="1618247"/>
            <a:ext cx="2584800" cy="258480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438" y="1618247"/>
            <a:ext cx="2584160" cy="2584160"/>
          </a:xfrm>
          <a:prstGeom prst="rect">
            <a:avLst/>
          </a:prstGeom>
        </p:spPr>
      </p:pic>
      <p:sp>
        <p:nvSpPr>
          <p:cNvPr id="9" name="向右箭號 8"/>
          <p:cNvSpPr/>
          <p:nvPr/>
        </p:nvSpPr>
        <p:spPr>
          <a:xfrm>
            <a:off x="5270066" y="2852779"/>
            <a:ext cx="340659" cy="2599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2134186" y="4625741"/>
            <a:ext cx="63099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: Per-Pixel Encode 8 ways Information</a:t>
            </a:r>
          </a:p>
          <a:p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CPU Time : Relate to Pixels</a:t>
            </a:r>
          </a:p>
          <a:p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GPU Time : Relate to Pixels/threads</a:t>
            </a:r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/>
        </p:nvGraphicFramePr>
        <p:xfrm>
          <a:off x="8595636" y="4605385"/>
          <a:ext cx="2045472" cy="20748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11368">
                  <a:extLst>
                    <a:ext uri="{9D8B030D-6E8A-4147-A177-3AD203B41FA5}">
                      <a16:colId xmlns:a16="http://schemas.microsoft.com/office/drawing/2014/main" val="2409612183"/>
                    </a:ext>
                  </a:extLst>
                </a:gridCol>
                <a:gridCol w="511368">
                  <a:extLst>
                    <a:ext uri="{9D8B030D-6E8A-4147-A177-3AD203B41FA5}">
                      <a16:colId xmlns:a16="http://schemas.microsoft.com/office/drawing/2014/main" val="1326183684"/>
                    </a:ext>
                  </a:extLst>
                </a:gridCol>
                <a:gridCol w="511368">
                  <a:extLst>
                    <a:ext uri="{9D8B030D-6E8A-4147-A177-3AD203B41FA5}">
                      <a16:colId xmlns:a16="http://schemas.microsoft.com/office/drawing/2014/main" val="1546212093"/>
                    </a:ext>
                  </a:extLst>
                </a:gridCol>
                <a:gridCol w="511368">
                  <a:extLst>
                    <a:ext uri="{9D8B030D-6E8A-4147-A177-3AD203B41FA5}">
                      <a16:colId xmlns:a16="http://schemas.microsoft.com/office/drawing/2014/main" val="796257951"/>
                    </a:ext>
                  </a:extLst>
                </a:gridCol>
              </a:tblGrid>
              <a:tr h="51870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202473"/>
                  </a:ext>
                </a:extLst>
              </a:tr>
              <a:tr h="51870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417045"/>
                  </a:ext>
                </a:extLst>
              </a:tr>
              <a:tr h="51870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1137090"/>
                  </a:ext>
                </a:extLst>
              </a:tr>
              <a:tr h="51870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005839"/>
                  </a:ext>
                </a:extLst>
              </a:tr>
            </a:tbl>
          </a:graphicData>
        </a:graphic>
      </p:graphicFrame>
      <p:grpSp>
        <p:nvGrpSpPr>
          <p:cNvPr id="4" name="群組 3"/>
          <p:cNvGrpSpPr/>
          <p:nvPr/>
        </p:nvGrpSpPr>
        <p:grpSpPr>
          <a:xfrm>
            <a:off x="9675717" y="5672464"/>
            <a:ext cx="431989" cy="439272"/>
            <a:chOff x="9675717" y="5672464"/>
            <a:chExt cx="431989" cy="439272"/>
          </a:xfrm>
        </p:grpSpPr>
        <p:sp>
          <p:nvSpPr>
            <p:cNvPr id="3" name="全向箭號 2"/>
            <p:cNvSpPr/>
            <p:nvPr/>
          </p:nvSpPr>
          <p:spPr>
            <a:xfrm rot="18900000">
              <a:off x="9677400" y="5681430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b="1" dirty="0"/>
            </a:p>
          </p:txBody>
        </p:sp>
        <p:sp>
          <p:nvSpPr>
            <p:cNvPr id="24" name="全向箭號 23"/>
            <p:cNvSpPr/>
            <p:nvPr/>
          </p:nvSpPr>
          <p:spPr>
            <a:xfrm>
              <a:off x="9675717" y="5672464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b="1" dirty="0"/>
            </a:p>
          </p:txBody>
        </p:sp>
      </p:grpSp>
      <p:grpSp>
        <p:nvGrpSpPr>
          <p:cNvPr id="25" name="群組 24"/>
          <p:cNvGrpSpPr/>
          <p:nvPr/>
        </p:nvGrpSpPr>
        <p:grpSpPr>
          <a:xfrm>
            <a:off x="8659593" y="5676947"/>
            <a:ext cx="431989" cy="439272"/>
            <a:chOff x="9675717" y="5672464"/>
            <a:chExt cx="431989" cy="439272"/>
          </a:xfrm>
        </p:grpSpPr>
        <p:sp>
          <p:nvSpPr>
            <p:cNvPr id="26" name="全向箭號 25"/>
            <p:cNvSpPr/>
            <p:nvPr/>
          </p:nvSpPr>
          <p:spPr>
            <a:xfrm rot="18900000">
              <a:off x="9677400" y="5681430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b="1" dirty="0"/>
            </a:p>
          </p:txBody>
        </p:sp>
        <p:sp>
          <p:nvSpPr>
            <p:cNvPr id="27" name="全向箭號 26"/>
            <p:cNvSpPr/>
            <p:nvPr/>
          </p:nvSpPr>
          <p:spPr>
            <a:xfrm>
              <a:off x="9675717" y="5672464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b="1" dirty="0"/>
            </a:p>
          </p:txBody>
        </p:sp>
      </p:grpSp>
      <p:grpSp>
        <p:nvGrpSpPr>
          <p:cNvPr id="28" name="群組 27"/>
          <p:cNvGrpSpPr/>
          <p:nvPr/>
        </p:nvGrpSpPr>
        <p:grpSpPr>
          <a:xfrm>
            <a:off x="9675717" y="4649796"/>
            <a:ext cx="431989" cy="439272"/>
            <a:chOff x="9675717" y="5672464"/>
            <a:chExt cx="431989" cy="439272"/>
          </a:xfrm>
        </p:grpSpPr>
        <p:sp>
          <p:nvSpPr>
            <p:cNvPr id="29" name="全向箭號 28"/>
            <p:cNvSpPr/>
            <p:nvPr/>
          </p:nvSpPr>
          <p:spPr>
            <a:xfrm rot="18900000">
              <a:off x="9677400" y="5681430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b="1" dirty="0"/>
            </a:p>
          </p:txBody>
        </p:sp>
        <p:sp>
          <p:nvSpPr>
            <p:cNvPr id="30" name="全向箭號 29"/>
            <p:cNvSpPr/>
            <p:nvPr/>
          </p:nvSpPr>
          <p:spPr>
            <a:xfrm>
              <a:off x="9675717" y="5672464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b="1" dirty="0"/>
            </a:p>
          </p:txBody>
        </p:sp>
      </p:grpSp>
      <p:grpSp>
        <p:nvGrpSpPr>
          <p:cNvPr id="31" name="群組 30"/>
          <p:cNvGrpSpPr/>
          <p:nvPr/>
        </p:nvGrpSpPr>
        <p:grpSpPr>
          <a:xfrm>
            <a:off x="8651846" y="4640830"/>
            <a:ext cx="431989" cy="439272"/>
            <a:chOff x="9675717" y="5672464"/>
            <a:chExt cx="431989" cy="439272"/>
          </a:xfrm>
        </p:grpSpPr>
        <p:sp>
          <p:nvSpPr>
            <p:cNvPr id="32" name="全向箭號 31"/>
            <p:cNvSpPr/>
            <p:nvPr/>
          </p:nvSpPr>
          <p:spPr>
            <a:xfrm rot="18900000">
              <a:off x="9677400" y="5681430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b="1" dirty="0"/>
            </a:p>
          </p:txBody>
        </p:sp>
        <p:sp>
          <p:nvSpPr>
            <p:cNvPr id="33" name="全向箭號 32"/>
            <p:cNvSpPr/>
            <p:nvPr/>
          </p:nvSpPr>
          <p:spPr>
            <a:xfrm>
              <a:off x="9675717" y="5672464"/>
              <a:ext cx="430306" cy="430306"/>
            </a:xfrm>
            <a:prstGeom prst="quadArrow">
              <a:avLst>
                <a:gd name="adj1" fmla="val 8707"/>
                <a:gd name="adj2" fmla="val 12155"/>
                <a:gd name="adj3" fmla="val 1215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69372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>
                <a:latin typeface="Zpix" panose="02000000000000000000" pitchFamily="2" charset="-120"/>
                <a:ea typeface="Zpix" panose="02000000000000000000" pitchFamily="2" charset="-120"/>
                <a:cs typeface="Times New Roman" panose="02020603050405020304" pitchFamily="18" charset="0"/>
              </a:rPr>
              <a:t>Time Complexity Analysis cont.</a:t>
            </a:r>
            <a:endParaRPr lang="zh-TW" altLang="en-US" dirty="0">
              <a:latin typeface="Zpix" panose="02000000000000000000" pitchFamily="2" charset="-120"/>
              <a:ea typeface="Zpix" panose="02000000000000000000" pitchFamily="2" charset="-120"/>
              <a:cs typeface="Times New Roman" panose="02020603050405020304" pitchFamily="18" charset="0"/>
            </a:endParaRPr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TW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向右箭號 8"/>
          <p:cNvSpPr/>
          <p:nvPr/>
        </p:nvSpPr>
        <p:spPr>
          <a:xfrm>
            <a:off x="5270066" y="2852779"/>
            <a:ext cx="340659" cy="2599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2134186" y="4625741"/>
            <a:ext cx="636744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: Get 3x3 Cell for every Pixel Consider</a:t>
            </a:r>
          </a:p>
          <a:p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Every Combination Case by Case</a:t>
            </a: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CPU Time : Big Constant * Pixels </a:t>
            </a: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GPU Time :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Big Constant * Pixels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 threads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圖片 20"/>
          <p:cNvPicPr>
            <a:picLocks noChangeAspect="1"/>
          </p:cNvPicPr>
          <p:nvPr/>
        </p:nvPicPr>
        <p:blipFill rotWithShape="1">
          <a:blip r:embed="rId2"/>
          <a:srcRect l="34283" r="50307"/>
          <a:stretch/>
        </p:blipFill>
        <p:spPr>
          <a:xfrm>
            <a:off x="2532002" y="1605198"/>
            <a:ext cx="2436565" cy="2755138"/>
          </a:xfrm>
          <a:prstGeom prst="rect">
            <a:avLst/>
          </a:prstGeom>
        </p:spPr>
      </p:pic>
      <p:pic>
        <p:nvPicPr>
          <p:cNvPr id="22" name="圖片 21"/>
          <p:cNvPicPr>
            <a:picLocks noChangeAspect="1"/>
          </p:cNvPicPr>
          <p:nvPr/>
        </p:nvPicPr>
        <p:blipFill rotWithShape="1">
          <a:blip r:embed="rId2"/>
          <a:srcRect l="49908" r="34671"/>
          <a:stretch/>
        </p:blipFill>
        <p:spPr>
          <a:xfrm>
            <a:off x="5912224" y="1605198"/>
            <a:ext cx="2438400" cy="275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34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358</Words>
  <Application>Microsoft Office PowerPoint</Application>
  <PresentationFormat>寬螢幕</PresentationFormat>
  <Paragraphs>141</Paragraphs>
  <Slides>12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9" baseType="lpstr">
      <vt:lpstr>新細明體</vt:lpstr>
      <vt:lpstr>Arial</vt:lpstr>
      <vt:lpstr>Times New Roman</vt:lpstr>
      <vt:lpstr>Zpix</vt:lpstr>
      <vt:lpstr>Calibri Light</vt:lpstr>
      <vt:lpstr>Calibri</vt:lpstr>
      <vt:lpstr>Office 佈景主題</vt:lpstr>
      <vt:lpstr>Depixelizing Pixel Art in Real Time</vt:lpstr>
      <vt:lpstr>Background (Pixel-art scaling)</vt:lpstr>
      <vt:lpstr>Other Source Image</vt:lpstr>
      <vt:lpstr>Performance X Texture Size</vt:lpstr>
      <vt:lpstr>Time Complexity Analysis</vt:lpstr>
      <vt:lpstr>Time Complexity Analysis cont.</vt:lpstr>
      <vt:lpstr>Time Complexity Analysis cont.</vt:lpstr>
      <vt:lpstr>Time Complexity Analysis cont.</vt:lpstr>
      <vt:lpstr>Time Complexity Analysis cont.</vt:lpstr>
      <vt:lpstr>Time Complexity Analysis cont.</vt:lpstr>
      <vt:lpstr>Time Complexity Analysis cont.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Depixelizing Pixel Art in Real Time</dc:title>
  <dc:creator>RB507-Chen</dc:creator>
  <cp:lastModifiedBy>RB507-Chen</cp:lastModifiedBy>
  <cp:revision>40</cp:revision>
  <dcterms:created xsi:type="dcterms:W3CDTF">2018-05-23T10:28:07Z</dcterms:created>
  <dcterms:modified xsi:type="dcterms:W3CDTF">2018-06-20T08:25:05Z</dcterms:modified>
</cp:coreProperties>
</file>

<file path=docProps/thumbnail.jpeg>
</file>